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15"/>
  </p:notesMasterIdLst>
  <p:sldIdLst>
    <p:sldId id="336" r:id="rId6"/>
    <p:sldId id="396" r:id="rId7"/>
    <p:sldId id="890" r:id="rId8"/>
    <p:sldId id="889" r:id="rId9"/>
    <p:sldId id="888" r:id="rId10"/>
    <p:sldId id="862" r:id="rId11"/>
    <p:sldId id="893" r:id="rId12"/>
    <p:sldId id="891" r:id="rId13"/>
    <p:sldId id="342" r:id="rId1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B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0"/>
    <p:restoredTop sz="95782"/>
  </p:normalViewPr>
  <p:slideViewPr>
    <p:cSldViewPr snapToGrid="0" snapToObjects="1">
      <p:cViewPr varScale="1">
        <p:scale>
          <a:sx n="68" d="100"/>
          <a:sy n="68" d="100"/>
        </p:scale>
        <p:origin x="11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2BDBDBA-4580-7A4A-8DCD-02EA9C080A77}" type="datetimeFigureOut">
              <a:rPr lang="de-DE" smtClean="0"/>
              <a:t>17.01.2024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2E761AC-6D2D-B940-A0F9-7EB212B0F5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76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207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C0CD7FE6-B058-2C46-A0CA-B3CB15C3729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7FAC28-27A8-7143-9FB7-79C7114711EB}"/>
              </a:ext>
            </a:extLst>
          </p:cNvPr>
          <p:cNvSpPr/>
          <p:nvPr userDrawn="1"/>
        </p:nvSpPr>
        <p:spPr>
          <a:xfrm>
            <a:off x="0" y="3182704"/>
            <a:ext cx="12192000" cy="367529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B42574B-3096-ED45-9B46-9DBB9C328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1169"/>
            <a:ext cx="10515600" cy="914399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87F334F-3CDA-214A-87D8-2B2EADA0A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314805"/>
            <a:ext cx="10515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809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701" y="1323372"/>
            <a:ext cx="10130367" cy="3349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028700" y="6659488"/>
            <a:ext cx="129751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/>
            </a:lvl1pPr>
          </a:lstStyle>
          <a:p>
            <a:r>
              <a:rPr lang="de-DE" altLang="en-US" dirty="0"/>
              <a:t>07.08.2014</a:t>
            </a:r>
            <a:endParaRPr lang="de-CH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639484" y="6659488"/>
            <a:ext cx="72961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/>
            </a:lvl1pPr>
          </a:lstStyle>
          <a:p>
            <a:r>
              <a:rPr lang="de-CH" altLang="en-US" dirty="0"/>
              <a:t>CUREM – Center for Urban &amp; Real Estate Management – MAS Real Estate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032000" y="2134800"/>
            <a:ext cx="10127067" cy="1844608"/>
          </a:xfrm>
        </p:spPr>
        <p:txBody>
          <a:bodyPr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379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1280EB3-7F0B-CE45-A9F9-3F38B2FF66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469" y="174625"/>
            <a:ext cx="11295062" cy="6508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C474E7-C786-CA44-9A79-2E795D3E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88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1280EB3-7F0B-CE45-A9F9-3F38B2FF66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469" y="174625"/>
            <a:ext cx="11295062" cy="6508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C474E7-C786-CA44-9A79-2E795D3E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35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Rechteck 6">
            <a:extLst>
              <a:ext uri="{FF2B5EF4-FFF2-40B4-BE49-F238E27FC236}">
                <a16:creationId xmlns:a16="http://schemas.microsoft.com/office/drawing/2014/main" id="{32A31CB8-50D3-784C-BDB0-D1E3F016442D}"/>
              </a:ext>
            </a:extLst>
          </p:cNvPr>
          <p:cNvSpPr/>
          <p:nvPr userDrawn="1"/>
        </p:nvSpPr>
        <p:spPr>
          <a:xfrm>
            <a:off x="4588730" y="2754351"/>
            <a:ext cx="6891454" cy="1349298"/>
          </a:xfrm>
          <a:prstGeom prst="rect">
            <a:avLst/>
          </a:prstGeom>
          <a:solidFill>
            <a:srgbClr val="007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C189E52-2F64-7A46-9897-AD6C1753C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69" y="3131631"/>
            <a:ext cx="4445039" cy="620862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0A3275C-078F-5C49-AAE0-CA8D7A15A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3415" y="3118567"/>
            <a:ext cx="6891454" cy="6208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DE7DD1-7A54-C54A-8AD0-5745DC83156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7E536C-CDFC-414F-9B55-516410623E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3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537" y="822586"/>
            <a:ext cx="4292712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2141" y="3144127"/>
            <a:ext cx="7395937" cy="2516143"/>
          </a:xfrm>
        </p:spPr>
        <p:txBody>
          <a:bodyPr>
            <a:normAutofit/>
          </a:bodyPr>
          <a:lstStyle>
            <a:lvl1pPr marL="342900" indent="-342900">
              <a:buFont typeface="Symbol" pitchFamily="2" charset="2"/>
              <a:buChar char="-"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!!Rechteck 6">
            <a:extLst>
              <a:ext uri="{FF2B5EF4-FFF2-40B4-BE49-F238E27FC236}">
                <a16:creationId xmlns:a16="http://schemas.microsoft.com/office/drawing/2014/main" id="{872888C3-E5C4-4D4D-86C7-6AEFEA7FD281}"/>
              </a:ext>
            </a:extLst>
          </p:cNvPr>
          <p:cNvSpPr/>
          <p:nvPr userDrawn="1"/>
        </p:nvSpPr>
        <p:spPr>
          <a:xfrm>
            <a:off x="4455996" y="481414"/>
            <a:ext cx="6891454" cy="1349298"/>
          </a:xfrm>
          <a:prstGeom prst="rect">
            <a:avLst/>
          </a:prstGeom>
          <a:solidFill>
            <a:srgbClr val="007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98F0658-191A-2845-9487-9753EEAA7D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3555" y="835838"/>
            <a:ext cx="6891454" cy="666954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64A736-9302-8448-AD66-047218FFC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4729" y="2653590"/>
            <a:ext cx="6387510" cy="4905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71FC47-3A06-964F-97CE-0CBBD349EB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DA6949-F84A-F446-A42C-420F7466DD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537" y="822586"/>
            <a:ext cx="4292712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7" name="!!Rechteck 6">
            <a:extLst>
              <a:ext uri="{FF2B5EF4-FFF2-40B4-BE49-F238E27FC236}">
                <a16:creationId xmlns:a16="http://schemas.microsoft.com/office/drawing/2014/main" id="{872888C3-E5C4-4D4D-86C7-6AEFEA7FD281}"/>
              </a:ext>
            </a:extLst>
          </p:cNvPr>
          <p:cNvSpPr/>
          <p:nvPr userDrawn="1"/>
        </p:nvSpPr>
        <p:spPr>
          <a:xfrm>
            <a:off x="4455996" y="481414"/>
            <a:ext cx="6891454" cy="1349298"/>
          </a:xfrm>
          <a:prstGeom prst="rect">
            <a:avLst/>
          </a:prstGeom>
          <a:solidFill>
            <a:srgbClr val="007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98F0658-191A-2845-9487-9753EEAA7D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3555" y="835838"/>
            <a:ext cx="6891454" cy="666954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B1C34A4-94F1-624D-8CD4-C6CA414CD2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024" y="2374498"/>
            <a:ext cx="10536237" cy="40020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FFA7BE-EC1C-B44B-A212-AF31E0ADBE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71E02E-629B-F744-8D11-EA17D8C129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34" y="2183797"/>
            <a:ext cx="6109244" cy="3497217"/>
          </a:xfrm>
        </p:spPr>
        <p:txBody>
          <a:bodyPr>
            <a:normAutofit/>
          </a:bodyPr>
          <a:lstStyle>
            <a:lvl1pPr marL="342900" indent="-342900"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64A736-9302-8448-AD66-047218FFC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740" y="1488404"/>
            <a:ext cx="9971338" cy="4905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  <a:p>
            <a:pPr lvl="0"/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ABD15AF-09E9-6F47-82B9-708EC8C012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00" y="2654300"/>
            <a:ext cx="2490788" cy="17589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12F65-6E4C-C547-91EB-E778700E4BB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15C79E-BFC0-294D-B9BD-B5E12EFDE9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47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913" y="3095744"/>
            <a:ext cx="4827773" cy="2523182"/>
          </a:xfrm>
        </p:spPr>
        <p:txBody>
          <a:bodyPr>
            <a:normAutofit/>
          </a:bodyPr>
          <a:lstStyle>
            <a:lvl1pPr marL="342900" indent="-342900"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FA2101-6CE9-A842-8317-923D2608A043}"/>
              </a:ext>
            </a:extLst>
          </p:cNvPr>
          <p:cNvSpPr/>
          <p:nvPr userDrawn="1"/>
        </p:nvSpPr>
        <p:spPr>
          <a:xfrm>
            <a:off x="713922" y="1494073"/>
            <a:ext cx="45719" cy="13492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764A736-9302-8448-AD66-047218FFC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640" y="1678185"/>
            <a:ext cx="5062046" cy="4905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  <a:p>
            <a:pPr lvl="0"/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2F591A8-8C87-4346-A05C-F41B5B23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103" y="1693069"/>
            <a:ext cx="5260975" cy="34718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7AE8B5-3ADD-6F42-8AF6-F2F8878593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1CDAE4-CBDB-6740-8378-6EC8B7EBBF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0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537" y="822586"/>
            <a:ext cx="4292712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KON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72888C3-E5C4-4D4D-86C7-6AEFEA7FD281}"/>
              </a:ext>
            </a:extLst>
          </p:cNvPr>
          <p:cNvSpPr/>
          <p:nvPr userDrawn="1"/>
        </p:nvSpPr>
        <p:spPr>
          <a:xfrm>
            <a:off x="4455996" y="481414"/>
            <a:ext cx="6891454" cy="1349298"/>
          </a:xfrm>
          <a:prstGeom prst="rect">
            <a:avLst/>
          </a:prstGeom>
          <a:solidFill>
            <a:srgbClr val="007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98F0658-191A-2845-9487-9753EEAA7D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2404" y="846989"/>
            <a:ext cx="6891454" cy="666954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TAKT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FA2101-6CE9-A842-8317-923D2608A043}"/>
              </a:ext>
            </a:extLst>
          </p:cNvPr>
          <p:cNvSpPr/>
          <p:nvPr userDrawn="1"/>
        </p:nvSpPr>
        <p:spPr>
          <a:xfrm>
            <a:off x="2854448" y="2469478"/>
            <a:ext cx="45719" cy="13492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E3F7D1C-CED2-B04F-AC95-3D4A93BAC7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89071" y="2611693"/>
            <a:ext cx="5116835" cy="35373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dirty="0"/>
              <a:t>Vorname Name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D699D1F-3C28-3544-8CD7-C085CE88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9071" y="3028571"/>
            <a:ext cx="5116835" cy="35373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dirty="0"/>
              <a:t>Position/ Funktion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0C5F748-0655-CD47-9C29-09E95BF9D5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9408" y="3470448"/>
            <a:ext cx="4814345" cy="35373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dirty="0" err="1"/>
              <a:t>name@asip.ch</a:t>
            </a:r>
            <a:endParaRPr lang="de-DE" sz="200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04262294-2C3B-C542-AABE-E65CC0C91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9413" y="3921575"/>
            <a:ext cx="4814345" cy="35373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dirty="0" err="1"/>
              <a:t>www.asip.ch</a:t>
            </a:r>
            <a:endParaRPr lang="de-DE" sz="2000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67827199-2AE6-7F46-AC35-58C9CCF33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9408" y="4376525"/>
            <a:ext cx="4814345" cy="35373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000" dirty="0"/>
              <a:t>+41 00 000 00 00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681B638-CDA8-DB40-A698-CE45563066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2598" y="4950300"/>
            <a:ext cx="5906803" cy="132819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000" dirty="0"/>
              <a:t>ASIP – Schweizerischer Pensionskassenverband</a:t>
            </a:r>
          </a:p>
          <a:p>
            <a:pPr>
              <a:lnSpc>
                <a:spcPct val="100000"/>
              </a:lnSpc>
            </a:pPr>
            <a:r>
              <a:rPr lang="de-DE" sz="2000" dirty="0" err="1"/>
              <a:t>Kreuzstrasse</a:t>
            </a:r>
            <a:r>
              <a:rPr lang="de-DE" sz="2000" dirty="0"/>
              <a:t> 26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8008 Zürich</a:t>
            </a:r>
          </a:p>
        </p:txBody>
      </p:sp>
      <p:pic>
        <p:nvPicPr>
          <p:cNvPr id="17" name="Grafik 16" descr="Umschlag mit einfarbiger Füllung">
            <a:extLst>
              <a:ext uri="{FF2B5EF4-FFF2-40B4-BE49-F238E27FC236}">
                <a16:creationId xmlns:a16="http://schemas.microsoft.com/office/drawing/2014/main" id="{069BA9A4-3607-884A-84A9-8528D7C37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6611" y="3428830"/>
            <a:ext cx="436968" cy="436968"/>
          </a:xfrm>
          <a:prstGeom prst="rect">
            <a:avLst/>
          </a:prstGeom>
        </p:spPr>
      </p:pic>
      <p:pic>
        <p:nvPicPr>
          <p:cNvPr id="18" name="Grafik 17" descr="Receiver mit einfarbiger Füllung">
            <a:extLst>
              <a:ext uri="{FF2B5EF4-FFF2-40B4-BE49-F238E27FC236}">
                <a16:creationId xmlns:a16="http://schemas.microsoft.com/office/drawing/2014/main" id="{C26DD4C0-DD77-894F-A182-FDF669C4E1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9446" y="4367512"/>
            <a:ext cx="391297" cy="391297"/>
          </a:xfrm>
          <a:prstGeom prst="rect">
            <a:avLst/>
          </a:prstGeom>
        </p:spPr>
      </p:pic>
      <p:pic>
        <p:nvPicPr>
          <p:cNvPr id="19" name="Grafik 18" descr="Internet mit einfarbiger Füllung">
            <a:extLst>
              <a:ext uri="{FF2B5EF4-FFF2-40B4-BE49-F238E27FC236}">
                <a16:creationId xmlns:a16="http://schemas.microsoft.com/office/drawing/2014/main" id="{92D1C62E-E16D-BF43-A7F7-78B55DDD2C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2534" y="3865798"/>
            <a:ext cx="454508" cy="454508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9D19CE-5944-914F-BF24-4B5163225EC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8C295C6-487B-7F4A-AF0E-CB02877C862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30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9B413B-6305-7D4E-9C77-DDD05765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EFE94B-0ED3-5548-9710-AC4D1A75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14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D7B8-EC2E-4D00-87BB-0EEF1A7068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22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55B3B68-8A40-1E46-9B83-BB9DE3C11A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031631" cy="574667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5D5DE6F-C61F-B74B-BBA0-09712506B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B3460932-007C-4A0A-8B6D-8F2ECE1259DB}"/>
              </a:ext>
            </a:extLst>
          </p:cNvPr>
          <p:cNvSpPr txBox="1">
            <a:spLocks/>
          </p:cNvSpPr>
          <p:nvPr userDrawn="1"/>
        </p:nvSpPr>
        <p:spPr>
          <a:xfrm>
            <a:off x="924720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D7FE6-B058-2C46-A0CA-B3CB15C37293}" type="slidenum">
              <a:rPr lang="de-DE" smtClean="0">
                <a:latin typeface="Arial Narrow" panose="020B0606020202030204" pitchFamily="34" charset="0"/>
              </a:rPr>
              <a:pPr/>
              <a:t>‹Nr.›</a:t>
            </a:fld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74" r:id="rId5"/>
    <p:sldLayoutId id="2147483675" r:id="rId6"/>
    <p:sldLayoutId id="2147483678" r:id="rId7"/>
    <p:sldLayoutId id="2147483677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4B0251-CBD8-FE42-854C-11528CBA9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505684EE-6FBD-4CD8-B78D-A864C6A5566E}"/>
              </a:ext>
            </a:extLst>
          </p:cNvPr>
          <p:cNvSpPr txBox="1">
            <a:spLocks/>
          </p:cNvSpPr>
          <p:nvPr userDrawn="1"/>
        </p:nvSpPr>
        <p:spPr>
          <a:xfrm>
            <a:off x="924720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D7FE6-B058-2C46-A0CA-B3CB15C37293}" type="slidenum">
              <a:rPr lang="de-DE" smtClean="0">
                <a:latin typeface="Arial Narrow" panose="020B0606020202030204" pitchFamily="34" charset="0"/>
              </a:rPr>
              <a:pPr/>
              <a:t>‹Nr.›</a:t>
            </a:fld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9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info@asip.ch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2DCB6-46DD-AD4A-80EB-989CE73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5645"/>
            <a:ext cx="10515600" cy="914399"/>
          </a:xfrm>
        </p:spPr>
        <p:txBody>
          <a:bodyPr>
            <a:no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Private Equity: Ja – Heimatschutz: Nein!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9DCAAEA-F2D3-46D7-9188-68A0F5ED21D7}"/>
              </a:ext>
            </a:extLst>
          </p:cNvPr>
          <p:cNvSpPr txBox="1">
            <a:spLocks/>
          </p:cNvSpPr>
          <p:nvPr/>
        </p:nvSpPr>
        <p:spPr>
          <a:xfrm>
            <a:off x="838199" y="3717717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C03A69-FCF6-491E-9324-FE9E5ED5C402}"/>
              </a:ext>
            </a:extLst>
          </p:cNvPr>
          <p:cNvSpPr txBox="1"/>
          <p:nvPr/>
        </p:nvSpPr>
        <p:spPr>
          <a:xfrm>
            <a:off x="1392703" y="3531859"/>
            <a:ext cx="86267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700" dirty="0">
                <a:solidFill>
                  <a:schemeClr val="bg1"/>
                </a:solidFill>
                <a:latin typeface="Arial Narrow" panose="020B0606020202030204" pitchFamily="34" charset="0"/>
              </a:rPr>
              <a:t>24. Basler Fondsforum </a:t>
            </a:r>
          </a:p>
          <a:p>
            <a:r>
              <a:rPr lang="de-CH" sz="3700" dirty="0">
                <a:solidFill>
                  <a:schemeClr val="bg1"/>
                </a:solidFill>
                <a:latin typeface="Arial Narrow" panose="020B0606020202030204" pitchFamily="34" charset="0"/>
              </a:rPr>
              <a:t>"Braucht die Schweiz mehr Risikokapitalgeber?"</a:t>
            </a:r>
          </a:p>
          <a:p>
            <a:endParaRPr lang="de-CH" sz="37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de-CH" sz="3700" dirty="0">
                <a:solidFill>
                  <a:schemeClr val="bg1"/>
                </a:solidFill>
                <a:latin typeface="Arial Narrow" panose="020B0606020202030204" pitchFamily="34" charset="0"/>
              </a:rPr>
              <a:t>Martin Roth, Präsident ASIP</a:t>
            </a:r>
            <a:br>
              <a:rPr lang="de-CH" sz="37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CH" sz="3700" dirty="0">
                <a:solidFill>
                  <a:schemeClr val="bg1"/>
                </a:solidFill>
                <a:latin typeface="Arial Narrow" panose="020B0606020202030204" pitchFamily="34" charset="0"/>
              </a:rPr>
              <a:t>Basel, 11. Januar 2024</a:t>
            </a:r>
          </a:p>
          <a:p>
            <a:endParaRPr lang="de-CH" sz="3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gray">
          <a:xfrm>
            <a:off x="1992313" y="3861048"/>
            <a:ext cx="1079500" cy="711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35941" tIns="35941" rIns="35941" bIns="35941"/>
          <a:lstStyle/>
          <a:p>
            <a:pPr algn="ctr" eaLnBrk="0" hangingPunct="0"/>
            <a:endParaRPr lang="en-US" altLang="de-DE" sz="16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de-DE" sz="1600" b="1" dirty="0">
                <a:solidFill>
                  <a:schemeClr val="bg1"/>
                </a:solidFill>
              </a:rPr>
              <a:t>PK</a:t>
            </a:r>
            <a:endParaRPr lang="en-US" altLang="de-DE" sz="1600" dirty="0">
              <a:solidFill>
                <a:schemeClr val="bg1"/>
              </a:solidFill>
            </a:endParaRP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gray">
          <a:xfrm>
            <a:off x="3648075" y="3882752"/>
            <a:ext cx="20574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35941" tIns="35941" rIns="35941" bIns="35941" anchor="ctr"/>
          <a:lstStyle/>
          <a:p>
            <a:pPr algn="ctr" eaLnBrk="0" hangingPunct="0"/>
            <a:r>
              <a:rPr lang="en-GB" altLang="de-DE" sz="1600" dirty="0">
                <a:solidFill>
                  <a:schemeClr val="bg1"/>
                </a:solidFill>
              </a:rPr>
              <a:t>Fund of Funds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gray">
          <a:xfrm>
            <a:off x="8688389" y="3501008"/>
            <a:ext cx="1585912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35941" rIns="0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  <a:latin typeface="Frutiger 55 Roman" pitchFamily="34" charset="0"/>
              </a:rPr>
              <a:t>Early Stage Company</a:t>
            </a:r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gray">
          <a:xfrm>
            <a:off x="6168008" y="3788842"/>
            <a:ext cx="1981200" cy="576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35941" tIns="35941" rIns="35941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</a:rPr>
              <a:t>Venture Funds</a:t>
            </a:r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gray">
          <a:xfrm>
            <a:off x="6168008" y="4580930"/>
            <a:ext cx="1981200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35941" tIns="35941" rIns="35941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</a:rPr>
              <a:t>Growth Funds</a:t>
            </a: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gray">
          <a:xfrm>
            <a:off x="6168993" y="5373018"/>
            <a:ext cx="1981200" cy="576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35941" tIns="35941" rIns="35941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</a:rPr>
              <a:t>Buy out Funds</a:t>
            </a:r>
          </a:p>
        </p:txBody>
      </p:sp>
      <p:sp>
        <p:nvSpPr>
          <p:cNvPr id="435209" name="Rectangle 9"/>
          <p:cNvSpPr>
            <a:spLocks noChangeArrowheads="1"/>
          </p:cNvSpPr>
          <p:nvPr/>
        </p:nvSpPr>
        <p:spPr bwMode="gray">
          <a:xfrm>
            <a:off x="8688388" y="4149328"/>
            <a:ext cx="1585912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35941" rIns="0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  <a:latin typeface="Frutiger 55 Roman" pitchFamily="34" charset="0"/>
              </a:rPr>
              <a:t>Late Stage Company</a:t>
            </a:r>
          </a:p>
        </p:txBody>
      </p:sp>
      <p:sp>
        <p:nvSpPr>
          <p:cNvPr id="435210" name="Rectangle 10"/>
          <p:cNvSpPr>
            <a:spLocks noChangeArrowheads="1"/>
          </p:cNvSpPr>
          <p:nvPr/>
        </p:nvSpPr>
        <p:spPr bwMode="gray">
          <a:xfrm>
            <a:off x="8686801" y="4797400"/>
            <a:ext cx="1585913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35941" rIns="0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  <a:latin typeface="Frutiger 55 Roman" pitchFamily="34" charset="0"/>
              </a:rPr>
              <a:t>Growth Company</a:t>
            </a:r>
          </a:p>
        </p:txBody>
      </p:sp>
      <p:sp>
        <p:nvSpPr>
          <p:cNvPr id="435211" name="Rectangle 11"/>
          <p:cNvSpPr>
            <a:spLocks noChangeArrowheads="1"/>
          </p:cNvSpPr>
          <p:nvPr/>
        </p:nvSpPr>
        <p:spPr bwMode="gray">
          <a:xfrm>
            <a:off x="8688388" y="5445472"/>
            <a:ext cx="1585912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35941" rIns="0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  <a:latin typeface="Frutiger 55 Roman" pitchFamily="34" charset="0"/>
              </a:rPr>
              <a:t>Buyout Company</a:t>
            </a:r>
          </a:p>
        </p:txBody>
      </p:sp>
      <p:sp>
        <p:nvSpPr>
          <p:cNvPr id="435212" name="Rectangle 12"/>
          <p:cNvSpPr>
            <a:spLocks noChangeArrowheads="1"/>
          </p:cNvSpPr>
          <p:nvPr/>
        </p:nvSpPr>
        <p:spPr bwMode="gray">
          <a:xfrm>
            <a:off x="8688388" y="6093544"/>
            <a:ext cx="1585912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35941" rIns="0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  <a:latin typeface="Frutiger 55 Roman" pitchFamily="34" charset="0"/>
              </a:rPr>
              <a:t>Distressed Company</a:t>
            </a:r>
          </a:p>
        </p:txBody>
      </p:sp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2872004" y="5209456"/>
            <a:ext cx="27149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CH" altLang="de-DE" sz="1400" b="1" dirty="0"/>
              <a:t>Investition in Private Equity Funds</a:t>
            </a:r>
          </a:p>
        </p:txBody>
      </p:sp>
      <p:sp>
        <p:nvSpPr>
          <p:cNvPr id="435215" name="Line 15"/>
          <p:cNvSpPr>
            <a:spLocks noChangeShapeType="1"/>
          </p:cNvSpPr>
          <p:nvPr/>
        </p:nvSpPr>
        <p:spPr bwMode="auto">
          <a:xfrm>
            <a:off x="3143251" y="4216648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>
            <a:off x="2640013" y="4616896"/>
            <a:ext cx="0" cy="16924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2640014" y="6309320"/>
            <a:ext cx="6048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18" name="Line 18"/>
          <p:cNvSpPr>
            <a:spLocks noChangeShapeType="1"/>
          </p:cNvSpPr>
          <p:nvPr/>
        </p:nvSpPr>
        <p:spPr bwMode="auto">
          <a:xfrm>
            <a:off x="2640014" y="5589240"/>
            <a:ext cx="3527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20" name="Text Box 20"/>
          <p:cNvSpPr txBox="1">
            <a:spLocks noChangeArrowheads="1"/>
          </p:cNvSpPr>
          <p:nvPr/>
        </p:nvSpPr>
        <p:spPr bwMode="auto">
          <a:xfrm>
            <a:off x="4048919" y="6004521"/>
            <a:ext cx="1789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CH" altLang="de-DE" sz="1400" b="1" dirty="0"/>
              <a:t>Direkte Investitionen </a:t>
            </a:r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 flipH="1" flipV="1">
            <a:off x="8419290" y="3501008"/>
            <a:ext cx="0" cy="20882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8113812" y="3501008"/>
            <a:ext cx="5745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25" name="Line 25"/>
          <p:cNvSpPr>
            <a:spLocks noChangeShapeType="1"/>
          </p:cNvSpPr>
          <p:nvPr/>
        </p:nvSpPr>
        <p:spPr bwMode="auto">
          <a:xfrm>
            <a:off x="8150194" y="4321023"/>
            <a:ext cx="5267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27" name="Line 27"/>
          <p:cNvSpPr>
            <a:spLocks noChangeShapeType="1"/>
          </p:cNvSpPr>
          <p:nvPr/>
        </p:nvSpPr>
        <p:spPr bwMode="auto">
          <a:xfrm>
            <a:off x="8150194" y="5589240"/>
            <a:ext cx="5381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28" name="Line 28"/>
          <p:cNvSpPr>
            <a:spLocks noChangeShapeType="1"/>
          </p:cNvSpPr>
          <p:nvPr/>
        </p:nvSpPr>
        <p:spPr bwMode="auto">
          <a:xfrm>
            <a:off x="5689600" y="4314163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29" name="Line 29"/>
          <p:cNvSpPr>
            <a:spLocks noChangeShapeType="1"/>
          </p:cNvSpPr>
          <p:nvPr/>
        </p:nvSpPr>
        <p:spPr bwMode="auto">
          <a:xfrm>
            <a:off x="5844381" y="3356894"/>
            <a:ext cx="35719" cy="22323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30" name="Line 30"/>
          <p:cNvSpPr>
            <a:spLocks noChangeShapeType="1"/>
          </p:cNvSpPr>
          <p:nvPr/>
        </p:nvSpPr>
        <p:spPr bwMode="auto">
          <a:xfrm>
            <a:off x="5862239" y="4005064"/>
            <a:ext cx="3051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35231" name="Line 31"/>
          <p:cNvSpPr>
            <a:spLocks noChangeShapeType="1"/>
          </p:cNvSpPr>
          <p:nvPr/>
        </p:nvSpPr>
        <p:spPr bwMode="auto">
          <a:xfrm>
            <a:off x="5880100" y="4797152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3648075" y="1736900"/>
            <a:ext cx="6264349" cy="683989"/>
          </a:xfrm>
          <a:prstGeom prst="right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b="1" dirty="0">
                <a:solidFill>
                  <a:schemeClr val="bg1"/>
                </a:solidFill>
                <a:latin typeface="Arial" charset="0"/>
              </a:rPr>
              <a:t>Risiko der Investition</a:t>
            </a: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8103444" y="4869060"/>
            <a:ext cx="5267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6" name="Pfeil nach links 5"/>
          <p:cNvSpPr/>
          <p:nvPr/>
        </p:nvSpPr>
        <p:spPr bwMode="auto">
          <a:xfrm>
            <a:off x="3550037" y="2394355"/>
            <a:ext cx="6336704" cy="597768"/>
          </a:xfrm>
          <a:prstGeom prst="left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b="1" dirty="0">
                <a:solidFill>
                  <a:schemeClr val="bg1"/>
                </a:solidFill>
                <a:latin typeface="Arial" charset="0"/>
              </a:rPr>
              <a:t>Erwartet Rendite / Total Expense Ratio der Investition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gray">
          <a:xfrm>
            <a:off x="6131024" y="3068762"/>
            <a:ext cx="1981200" cy="576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lIns="35941" tIns="35941" rIns="35941" bIns="35941" anchor="ctr"/>
          <a:lstStyle/>
          <a:p>
            <a:pPr algn="ctr" eaLnBrk="0" hangingPunct="0"/>
            <a:r>
              <a:rPr lang="en-GB" altLang="de-DE" sz="1600" dirty="0">
                <a:solidFill>
                  <a:srgbClr val="FFFFFF"/>
                </a:solidFill>
              </a:rPr>
              <a:t>Secondaries</a:t>
            </a:r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5844381" y="3356992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D609F38-BABF-40A7-80F6-F81CF0E47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101" y="810180"/>
            <a:ext cx="10238997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Arial Narrow" panose="020B0606020202030204" pitchFamily="34" charset="0"/>
              </a:rPr>
              <a:t>Private Equity – Investment Universe</a:t>
            </a:r>
          </a:p>
        </p:txBody>
      </p:sp>
    </p:spTree>
    <p:extLst>
      <p:ext uri="{BB962C8B-B14F-4D97-AF65-F5344CB8AC3E}">
        <p14:creationId xmlns:p14="http://schemas.microsoft.com/office/powerpoint/2010/main" val="233780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1000" dirty="0"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D89CD6-1595-4642-89BE-63AE40122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501" y="603902"/>
            <a:ext cx="10238997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Arial Narrow" panose="020B0606020202030204" pitchFamily="34" charset="0"/>
              </a:rPr>
              <a:t>Die "Gatekeeper" der PK Private Equity Portfolios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E711E0-2FB0-476E-8A90-7731328A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46" y="1520854"/>
            <a:ext cx="2182327" cy="7972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52BA2B-CBE8-4D0F-A8F7-E89486E2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99" y="3990607"/>
            <a:ext cx="2581275" cy="1057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AD779C-DEA2-4B78-8D2E-DB4C5CB88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178" y="1550460"/>
            <a:ext cx="2047875" cy="6286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B3B28E-1A74-4A03-B788-7C3587907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460" y="1461355"/>
            <a:ext cx="2263285" cy="9924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D83F4F-B1AA-44FF-9658-D9E43850D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211" y="2794323"/>
            <a:ext cx="1266825" cy="7048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854547-0709-4360-8A90-050D7AC5A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220" y="4519244"/>
            <a:ext cx="1914525" cy="4762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AE67FC6-7CDE-4832-805B-C3682A3F5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312" y="5432997"/>
            <a:ext cx="2162175" cy="6286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3DB16D1-2172-4AC7-BB54-623041FF7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333" y="4371783"/>
            <a:ext cx="2683120" cy="62865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01E6229-B4A8-462A-86B3-7A0E6305B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693" y="5432169"/>
            <a:ext cx="1819275" cy="6286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AB94B8C-E116-418E-9CB3-15B75BF57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4065" y="5256421"/>
            <a:ext cx="2047875" cy="80504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9CEF3BE-A3D1-40EB-BBCE-67DE86F752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1399" y="2704528"/>
            <a:ext cx="1407136" cy="79723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69474E8-D268-44EA-9076-D111CF9ECF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7460" y="2804974"/>
            <a:ext cx="2638425" cy="69678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8EA0C82-07CC-43D1-B196-29F3FEBB4C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5126" y="2826764"/>
            <a:ext cx="19335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7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1000" dirty="0"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D89CD6-1595-4642-89BE-63AE40122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541" y="596496"/>
            <a:ext cx="10238997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Arial Narrow" panose="020B0606020202030204" pitchFamily="34" charset="0"/>
              </a:rPr>
              <a:t>Schweizer Risikokapital im internationalen Vergleich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A757E1-206A-47EB-8E1A-7BC895E8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6" y="1991090"/>
            <a:ext cx="5678365" cy="36671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0A7D1E-4146-4D6B-A2B2-957FE9F2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11" y="1903169"/>
            <a:ext cx="5557293" cy="36671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D10DEF6-1169-4910-9BBD-15EF6E18C49B}"/>
              </a:ext>
            </a:extLst>
          </p:cNvPr>
          <p:cNvSpPr txBox="1"/>
          <p:nvPr/>
        </p:nvSpPr>
        <p:spPr>
          <a:xfrm>
            <a:off x="2983524" y="1495991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Leading 20 countries worldwide by annual VC investment</a:t>
            </a:r>
            <a:endParaRPr lang="de-CH" dirty="0">
              <a:latin typeface="Arial Narrow" panose="020B0606020202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2FDCEA-265C-4140-B41A-673DF5070204}"/>
              </a:ext>
            </a:extLst>
          </p:cNvPr>
          <p:cNvSpPr txBox="1"/>
          <p:nvPr/>
        </p:nvSpPr>
        <p:spPr>
          <a:xfrm>
            <a:off x="580292" y="6015319"/>
            <a:ext cx="1040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>
                <a:latin typeface="Arial Narrow" panose="020B0606020202030204" pitchFamily="34" charset="0"/>
              </a:rPr>
              <a:t>CH VC Investment Activity 2022: </a:t>
            </a:r>
            <a:r>
              <a:rPr lang="de-CH" b="1" dirty="0">
                <a:latin typeface="Arial Narrow" panose="020B0606020202030204" pitchFamily="34" charset="0"/>
              </a:rPr>
              <a:t>2% der USA </a:t>
            </a:r>
            <a:r>
              <a:rPr lang="de-CH" dirty="0">
                <a:latin typeface="Arial Narrow" panose="020B0606020202030204" pitchFamily="34" charset="0"/>
              </a:rPr>
              <a:t>resp</a:t>
            </a:r>
            <a:r>
              <a:rPr lang="de-CH" b="1" dirty="0">
                <a:latin typeface="Arial Narrow" panose="020B0606020202030204" pitchFamily="34" charset="0"/>
              </a:rPr>
              <a:t>. </a:t>
            </a:r>
            <a:r>
              <a:rPr lang="de-CH" b="1" i="1" dirty="0">
                <a:latin typeface="Arial Narrow" panose="020B0606020202030204" pitchFamily="34" charset="0"/>
              </a:rPr>
              <a:t>5.5% des EU-Raums!</a:t>
            </a:r>
          </a:p>
        </p:txBody>
      </p:sp>
    </p:spTree>
    <p:extLst>
      <p:ext uri="{BB962C8B-B14F-4D97-AF65-F5344CB8AC3E}">
        <p14:creationId xmlns:p14="http://schemas.microsoft.com/office/powerpoint/2010/main" val="14326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1000" dirty="0"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D89CD6-1595-4642-89BE-63AE40122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541" y="596496"/>
            <a:ext cx="10238997" cy="666954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Arial Narrow" panose="020B0606020202030204" pitchFamily="34" charset="0"/>
              </a:rPr>
              <a:t>Private Equity – Ein PK Portfolio…. </a:t>
            </a:r>
            <a:r>
              <a:rPr lang="en-US" sz="2000" dirty="0">
                <a:latin typeface="Arial Narrow" panose="020B0606020202030204" pitchFamily="34" charset="0"/>
              </a:rPr>
              <a:t>(Guess the Pensionskasse 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)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32CCAA-5933-4EAC-B370-DEBEB62D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41" y="1371514"/>
            <a:ext cx="8143875" cy="23526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EE2FDD-DBD1-4E18-B3CA-4D6D7081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3940317"/>
            <a:ext cx="4036291" cy="2552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FD55951-28A4-4D8B-9A79-2D7F0B8B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6" y="4064000"/>
            <a:ext cx="3786908" cy="24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1000" dirty="0">
              <a:latin typeface="Times New Roman" pitchFamily="18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65451"/>
            <a:ext cx="11365524" cy="528632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CH" sz="1900" b="1" dirty="0">
                <a:latin typeface="Arial Narrow" panose="020B0606020202030204" pitchFamily="34" charset="0"/>
              </a:rPr>
              <a:t>Kein Timing möglich bei Private Equity: </a:t>
            </a:r>
            <a:br>
              <a:rPr lang="de-CH" sz="1900" b="1" dirty="0">
                <a:latin typeface="Arial Narrow" panose="020B0606020202030204" pitchFamily="34" charset="0"/>
              </a:rPr>
            </a:br>
            <a:br>
              <a:rPr lang="de-CH" sz="1900" b="1" dirty="0">
                <a:latin typeface="Arial Narrow" panose="020B0606020202030204" pitchFamily="34" charset="0"/>
              </a:rPr>
            </a:br>
            <a:r>
              <a:rPr lang="de-CH" sz="1900" dirty="0">
                <a:latin typeface="Arial Narrow" panose="020B0606020202030204" pitchFamily="34" charset="0"/>
              </a:rPr>
              <a:t>Häufig entwickeln sich die Fonds, welche im Soge einer Finanzkrise commited werden am Besten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900" b="1" dirty="0">
                <a:latin typeface="Arial Narrow" panose="020B0606020202030204" pitchFamily="34" charset="0"/>
              </a:rPr>
              <a:t>Kontinuierliche Commitment Strategie fahren!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CH" sz="19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CH" sz="1900" b="1" dirty="0">
                <a:latin typeface="Arial Narrow" panose="020B0606020202030204" pitchFamily="34" charset="0"/>
              </a:rPr>
              <a:t>Diversifikation ist unabdingbar: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solidFill>
                  <a:srgbClr val="FF0000"/>
                </a:solidFill>
                <a:latin typeface="Arial Narrow" panose="020B0606020202030204" pitchFamily="34" charset="0"/>
              </a:rPr>
              <a:t>     </a:t>
            </a:r>
            <a:r>
              <a:rPr lang="de-CH" sz="1900" dirty="0">
                <a:highlight>
                  <a:srgbClr val="FFFF00"/>
                </a:highlight>
                <a:latin typeface="Arial Narrow" panose="020B0606020202030204" pitchFamily="34" charset="0"/>
              </a:rPr>
              <a:t>Private Equity Portfolio unbedingt über die Zeit, die Regionen, Segmente und Sektoren diversifizieren!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900" b="1" dirty="0">
                <a:latin typeface="Arial Narrow" panose="020B0606020202030204" pitchFamily="34" charset="0"/>
              </a:rPr>
              <a:t>Fund-of-Funds optimal für PE Portfolios &lt; CHF 100 Mio</a:t>
            </a:r>
            <a:r>
              <a:rPr lang="de-CH" sz="1900" dirty="0">
                <a:latin typeface="Arial Narrow" panose="020B0606020202030204" pitchFamily="34" charset="0"/>
              </a:rPr>
              <a:t>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CH" sz="1900" dirty="0">
              <a:latin typeface="Arial Narrow" panose="020B0606020202030204" pitchFamily="34" charset="0"/>
            </a:endParaRPr>
          </a:p>
          <a:p>
            <a:pPr lvl="0" eaLnBrk="1" hangingPunct="1">
              <a:lnSpc>
                <a:spcPct val="80000"/>
              </a:lnSpc>
            </a:pPr>
            <a:r>
              <a:rPr lang="de-CH" sz="19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Private Equity ist administrativ aufwendig: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CH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    Management von Draw Downs, Distribution, Performancemessung und Cash-Flow Modellierungen sind aufwendig: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900" b="1" dirty="0">
                <a:solidFill>
                  <a:srgbClr val="000000"/>
                </a:solidFill>
                <a:latin typeface="Arial Narrow" panose="020B0606020202030204" pitchFamily="34" charset="0"/>
              </a:rPr>
              <a:t>Beizug eines dezidierten Consultant prüfenswert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CH" sz="1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eaLnBrk="1" hangingPunct="1">
              <a:lnSpc>
                <a:spcPct val="80000"/>
              </a:lnSpc>
            </a:pPr>
            <a:r>
              <a:rPr lang="de-CH" sz="1900" b="1" dirty="0">
                <a:solidFill>
                  <a:srgbClr val="000000"/>
                </a:solidFill>
                <a:latin typeface="Arial Narrow" panose="020B0606020202030204" pitchFamily="34" charset="0"/>
              </a:rPr>
              <a:t>Die Illiquiditätsprämie hat Ihren Preis!: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de-CH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     Die Zusatzrendite von Private Equity geht zu Lasten der Liquidität. Ein Verkauf ohne grossen Discount ist schwer</a:t>
            </a:r>
            <a:br>
              <a:rPr lang="de-CH" sz="19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CH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     möglich.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900" b="1" dirty="0">
                <a:solidFill>
                  <a:srgbClr val="000000"/>
                </a:solidFill>
                <a:latin typeface="Arial Narrow" panose="020B0606020202030204" pitchFamily="34" charset="0"/>
              </a:rPr>
              <a:t> Anteil von Private Equity in der Strategie limitieren!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sz="9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47EEAF-9519-458B-B92F-27BF3EB0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Private Equity – Lessons learnt seit 1999</a:t>
            </a:r>
            <a:endParaRPr lang="de-CH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1000" dirty="0">
              <a:latin typeface="Times New Roman" pitchFamily="18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476" y="1565451"/>
            <a:ext cx="11365524" cy="528632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900" dirty="0">
                <a:latin typeface="Arial Narrow" panose="020B0606020202030204" pitchFamily="34" charset="0"/>
              </a:rPr>
              <a:t>Gemäss Swisscanto Studie 2023 investieren Pensionskassen durchschnittlich 1.7% (12.5 Mrd. CHF!) Ihrer Anlagen in Private Equity.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900" b="1" dirty="0">
                <a:latin typeface="Arial Narrow" panose="020B0606020202030204" pitchFamily="34" charset="0"/>
              </a:rPr>
              <a:t>Ein Blick unter die Haube der Private Equity Allokation (These):</a:t>
            </a:r>
            <a:br>
              <a:rPr lang="de-CH" sz="1900" dirty="0">
                <a:latin typeface="Arial Narrow" panose="020B0606020202030204" pitchFamily="34" charset="0"/>
              </a:rPr>
            </a:br>
            <a:r>
              <a:rPr lang="de-CH" sz="1900" dirty="0">
                <a:latin typeface="Arial Narrow" panose="020B0606020202030204" pitchFamily="34" charset="0"/>
              </a:rPr>
              <a:t>50% der Kassen investieren 3 – 5% in Private Equity; während die anderen 50% nicht in Private Equity investiert sind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CH" sz="1900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de-CH" sz="19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CH" sz="1900" b="1" dirty="0">
                <a:solidFill>
                  <a:srgbClr val="00B050"/>
                </a:solidFill>
                <a:latin typeface="Arial Narrow" panose="020B0606020202030204" pitchFamily="34" charset="0"/>
              </a:rPr>
              <a:t>Gründe um in PE zu investieren   </a:t>
            </a:r>
            <a:r>
              <a:rPr lang="de-CH" sz="1900" b="1" dirty="0">
                <a:latin typeface="Arial Narrow" panose="020B0606020202030204" pitchFamily="34" charset="0"/>
              </a:rPr>
              <a:t>:                                   	</a:t>
            </a:r>
            <a:r>
              <a:rPr lang="de-CH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Gründe um nicht in PE zu investieren: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-Risikofähigkeit der Pensionskasse			-Risikofähigkeit der Pensionskasse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-Illiquiditätsprämie von gut 3% p.a.			-Kosten, Komplexität und Aufwand der Anlageklasse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-Zusätzliche Portfoliodiversifikation			-Image der Anlageklasse (Heuschrecken)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-Volatilitätsglättung					-Illiquidität der Anlageklasse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-Grösse der Pensionskasse				-Grösse der Pensionskasse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1900" dirty="0">
                <a:latin typeface="Arial Narrow" panose="020B0606020202030204" pitchFamily="34" charset="0"/>
              </a:rPr>
              <a:t>-Mindset des Stiftungsrates				- Mindset ALM-Consultant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sz="19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sz="9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47EEAF-9519-458B-B92F-27BF3EB0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Private Equity </a:t>
            </a:r>
            <a:r>
              <a:rPr lang="en-US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aus Optik der CH Pensionskassen</a:t>
            </a:r>
            <a:endParaRPr lang="de-CH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8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171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1713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z="1000" dirty="0"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D89CD6-1595-4642-89BE-63AE40122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631" y="762794"/>
            <a:ext cx="10238997" cy="666954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71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CH" dirty="0">
                <a:latin typeface="Arial Narrow" panose="020B0606020202030204" pitchFamily="34" charset="0"/>
              </a:rPr>
              <a:t>Gedanken und Thesen zu PK &amp; Risikokapital 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EE23D8-156B-480B-BACE-0EF9F3FD8E90}"/>
              </a:ext>
            </a:extLst>
          </p:cNvPr>
          <p:cNvSpPr txBox="1"/>
          <p:nvPr/>
        </p:nvSpPr>
        <p:spPr>
          <a:xfrm>
            <a:off x="897098" y="1560871"/>
            <a:ext cx="10137530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800" dirty="0">
                <a:latin typeface="Arial Narrow" panose="020B0606020202030204" pitchFamily="34" charset="0"/>
              </a:rPr>
              <a:t>Der Venture Markt Schweiz ist im internationalen Kontext "</a:t>
            </a:r>
            <a:r>
              <a:rPr lang="de-CH" dirty="0">
                <a:latin typeface="Arial Narrow" panose="020B0606020202030204" pitchFamily="34" charset="0"/>
              </a:rPr>
              <a:t>k</a:t>
            </a:r>
            <a:r>
              <a:rPr lang="de-CH" sz="1800" dirty="0">
                <a:latin typeface="Arial Narrow" panose="020B0606020202030204" pitchFamily="34" charset="0"/>
              </a:rPr>
              <a:t>lein aber fein"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dirty="0">
              <a:latin typeface="Arial Narrow" panose="020B0606020202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800" dirty="0">
                <a:latin typeface="Arial Narrow" panose="020B0606020202030204" pitchFamily="34" charset="0"/>
              </a:rPr>
              <a:t>Die grossen CH Multinationals in den Sektoren Healthcare</a:t>
            </a:r>
            <a:r>
              <a:rPr lang="de-CH" dirty="0">
                <a:latin typeface="Arial Narrow" panose="020B0606020202030204" pitchFamily="34" charset="0"/>
              </a:rPr>
              <a:t>, Consumer Staples, Financial Services etc. investieren direkt in interessante nationale Start ups und diese bleiben oftmals geschlossen für "Outside Capital"</a:t>
            </a:r>
            <a:endParaRPr lang="de-CH" sz="1800" dirty="0">
              <a:latin typeface="Arial Narrow" panose="020B0606020202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dirty="0">
              <a:latin typeface="Arial Narrow" panose="020B0606020202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800" dirty="0">
                <a:latin typeface="Arial Narrow" panose="020B0606020202030204" pitchFamily="34" charset="0"/>
              </a:rPr>
              <a:t>Das Gewicht der CH-Venture Investitionen innerhalb Private Equity Portfolios der CH Pensionskassen entspricht etwa der globalen Venture Marktkapitalisierung (kein Homebias)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dirty="0">
              <a:latin typeface="Arial Narrow" panose="020B0606020202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800" dirty="0">
                <a:latin typeface="Arial Narrow" panose="020B0606020202030204" pitchFamily="34" charset="0"/>
              </a:rPr>
              <a:t>CH Risikokapital ist aus Investorensicht in Competition mit dem Silicon Valley, Berlin, Tel Aviv etc.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dirty="0">
              <a:latin typeface="Arial Narrow" panose="020B0606020202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800" dirty="0">
                <a:latin typeface="Arial Narrow" panose="020B0606020202030204" pitchFamily="34" charset="0"/>
              </a:rPr>
              <a:t>Der Weg von CH Risikokapital in die Portfolios von Schweizer Pensionskassen führt über die Kriterien in der Fundselection der Programm Manager der Private Equity Plattformen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dirty="0">
              <a:latin typeface="Arial Narrow" panose="020B0606020202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CH" sz="1800" dirty="0">
                <a:latin typeface="Arial Narrow" panose="020B0606020202030204" pitchFamily="34" charset="0"/>
              </a:rPr>
              <a:t>Die neue (politisch eingeführte) BVV2 Anlagekategorie Venture Capital wird zu keiner grossen Nachfragesteigerung seitens Pensionskasse führen. Im Sinne einer optimalen Portfoliodiversifikation ist Sie eher "non prudent"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CH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e-CH" sz="18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CH" b="1" dirty="0">
                <a:latin typeface="Arial Narrow" panose="020B0606020202030204" pitchFamily="34" charset="0"/>
              </a:rPr>
              <a:t>Fazit: </a:t>
            </a:r>
            <a:br>
              <a:rPr lang="de-CH" sz="1800" dirty="0">
                <a:latin typeface="Arial Narrow" panose="020B0606020202030204" pitchFamily="34" charset="0"/>
              </a:rPr>
            </a:br>
            <a:r>
              <a:rPr lang="de-CH" sz="1800" dirty="0">
                <a:latin typeface="Arial Narrow" panose="020B0606020202030204" pitchFamily="34" charset="0"/>
              </a:rPr>
              <a:t>Die Schweiz braucht Risikokapitalgeber und Pensionskassen tragen ihren </a:t>
            </a:r>
            <a:r>
              <a:rPr lang="de-CH" dirty="0">
                <a:latin typeface="Arial Narrow" panose="020B0606020202030204" pitchFamily="34" charset="0"/>
              </a:rPr>
              <a:t>(beschränkten) Teil dazu bei.</a:t>
            </a:r>
            <a:br>
              <a:rPr lang="de-CH" dirty="0">
                <a:latin typeface="Arial Narrow" panose="020B0606020202030204" pitchFamily="34" charset="0"/>
              </a:rPr>
            </a:br>
            <a:r>
              <a:rPr lang="de-CH" dirty="0">
                <a:latin typeface="Arial Narrow" panose="020B0606020202030204" pitchFamily="34" charset="0"/>
              </a:rPr>
              <a:t>  </a:t>
            </a:r>
            <a:br>
              <a:rPr lang="de-CH" dirty="0">
                <a:latin typeface="Arial Narrow" panose="020B0606020202030204" pitchFamily="34" charset="0"/>
              </a:rPr>
            </a:br>
            <a:r>
              <a:rPr lang="de-CH" b="1" dirty="0">
                <a:latin typeface="Arial Narrow" panose="020B0606020202030204" pitchFamily="34" charset="0"/>
              </a:rPr>
              <a:t>Der gese</a:t>
            </a:r>
            <a:r>
              <a:rPr lang="de-CH" sz="1800" b="1" dirty="0">
                <a:latin typeface="Arial Narrow" panose="020B0606020202030204" pitchFamily="34" charset="0"/>
              </a:rPr>
              <a:t>tzliche Auftrag der Pensionskassen ist es aber nicht "Heimatschutz" zu betreiben und nationale Anlageklassen zu favorisieren </a:t>
            </a:r>
            <a:r>
              <a:rPr lang="de-CH" sz="1800" dirty="0">
                <a:latin typeface="Arial Narrow" panose="020B0606020202030204" pitchFamily="34" charset="0"/>
              </a:rPr>
              <a:t>sondern (basierend auf der individuellen Risikofähigkeit der Kasse) Rendite, Risiko, Liquidität und Kosten im Gesamtportfoliokontext  in Einklang zu bringen! </a:t>
            </a:r>
            <a:br>
              <a:rPr lang="de-CH" sz="1800" b="1" dirty="0">
                <a:latin typeface="Arial Narrow" panose="020B0606020202030204" pitchFamily="34" charset="0"/>
              </a:rPr>
            </a:br>
            <a:endParaRPr lang="de-CH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2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31393-B72E-2E4B-8F5A-8911B925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 Narrow" panose="020B0606020202030204" pitchFamily="34" charset="0"/>
              </a:rPr>
              <a:t>Kontakt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128E838-264A-6C48-BD1A-72F4FC006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  <a:hlinkClick r:id="rId2"/>
              </a:rPr>
              <a:t>info@asip.ch</a:t>
            </a:r>
            <a:r>
              <a:rPr lang="de-DE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08B3BA-0C70-DC42-9570-E7C41F4CA5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</a:rPr>
              <a:t>+41 43 243 74 15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393BAE4-C8F0-054E-9F55-30CF4B1C6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</a:rPr>
              <a:t>ASIP – Schweizerischer Pensionskassenverband</a:t>
            </a:r>
          </a:p>
          <a:p>
            <a:r>
              <a:rPr lang="de-DE" sz="2400" dirty="0">
                <a:latin typeface="Arial Narrow" panose="020B0606020202030204" pitchFamily="34" charset="0"/>
              </a:rPr>
              <a:t>Kreuzstrasse 26</a:t>
            </a:r>
          </a:p>
          <a:p>
            <a:r>
              <a:rPr lang="de-DE" sz="2400" dirty="0">
                <a:latin typeface="Arial Narrow" panose="020B0606020202030204" pitchFamily="34" charset="0"/>
              </a:rPr>
              <a:t>8008 Zürich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421CE66-3D33-0143-9CE3-9C3B654E36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>
                <a:latin typeface="Arial Narrow" panose="020B0606020202030204" pitchFamily="34" charset="0"/>
                <a:cs typeface="Arial" panose="020B0604020202020204" pitchFamily="34" charset="0"/>
              </a:rPr>
              <a:t>© ASIP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E9DD07-3AF0-0049-97D1-214F9B574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9071" y="2658920"/>
            <a:ext cx="5116835" cy="353732"/>
          </a:xfrm>
        </p:spPr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</a:rPr>
              <a:t>Martin Roth</a:t>
            </a:r>
            <a:r>
              <a:rPr lang="de-DE" dirty="0"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F05E52-8BB1-8947-816F-6F8E53BEE4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</a:rPr>
              <a:t>www.asip.ch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941D5B-302E-D749-B972-9FBE0245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9071" y="3028571"/>
            <a:ext cx="5519500" cy="353732"/>
          </a:xfrm>
        </p:spPr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</a:rPr>
              <a:t>Präsident ASIP		</a:t>
            </a:r>
          </a:p>
          <a:p>
            <a:endParaRPr lang="de-DE" sz="2400" dirty="0">
              <a:latin typeface="Arial Narrow" panose="020B060602020203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C8449EE-FF4C-43A2-9771-66BF1D1E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129" y="2658920"/>
            <a:ext cx="2372528" cy="26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B"/>
      </a:accent1>
      <a:accent2>
        <a:srgbClr val="6BBEF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08af38-8017-4f71-8074-7321a93d2ecb">
      <Terms xmlns="http://schemas.microsoft.com/office/infopath/2007/PartnerControls"/>
    </lcf76f155ced4ddcb4097134ff3c332f>
    <TaxCatchAll xmlns="2b0318e0-5507-4d41-96ed-c005bf227d30" xsi:nil="true"/>
    <Datum xmlns="6708af38-8017-4f71-8074-7321a93d2ecb" xsi:nil="true"/>
    <Favorit xmlns="6708af38-8017-4f71-8074-7321a93d2ecb" xsi:nil="true"/>
    <FavoritPrint xmlns="6708af38-8017-4f71-8074-7321a93d2ecb" xsi:nil="true"/>
    <Bild_x0020_ID xmlns="6708af38-8017-4f71-8074-7321a93d2ecb" xsi:nil="true"/>
    <Entscheidung xmlns="6708af38-8017-4f71-8074-7321a93d2ecb" xsi:nil="true"/>
    <Ort xmlns="6708af38-8017-4f71-8074-7321a93d2ecb" xsi:nil="true"/>
    <Klassifizierung xmlns="6708af38-8017-4f71-8074-7321a93d2ecb" xsi:nil="true"/>
    <Produkt xmlns="6708af38-8017-4f71-8074-7321a93d2ecb" xsi:nil="true"/>
    <https_x003a__x002f__x002f_forms_x002e_office_x002e_com_x002f_Pages_x002f_DesignPageV2_x002e_aspx_x003f_subpage_x003d_designFormId_x003d_uWg86zUJRkCFUIvKpBZ_x002d_LqZw_53aDRNOsp9DifYwn9dUMjgxTTJKNlYwUEk4UDRGSzhHVVZHNzEzNyQlQCN0PWcuToken_x003d_e1274b5ef1134b0fab654d4eb2128f60 xmlns="6708af38-8017-4f71-8074-7321a93d2e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3B069A96C149BBC3B017ED4235D6" ma:contentTypeVersion="33" ma:contentTypeDescription="Ein neues Dokument erstellen." ma:contentTypeScope="" ma:versionID="af21e6c0d8a089482845665325903318">
  <xsd:schema xmlns:xsd="http://www.w3.org/2001/XMLSchema" xmlns:xs="http://www.w3.org/2001/XMLSchema" xmlns:p="http://schemas.microsoft.com/office/2006/metadata/properties" xmlns:ns2="6708af38-8017-4f71-8074-7321a93d2ecb" xmlns:ns3="2b0318e0-5507-4d41-96ed-c005bf227d30" targetNamespace="http://schemas.microsoft.com/office/2006/metadata/properties" ma:root="true" ma:fieldsID="b4115b0c94dd9eb9f0c7f939639cb6f2" ns2:_="" ns3:_="">
    <xsd:import namespace="6708af38-8017-4f71-8074-7321a93d2ecb"/>
    <xsd:import namespace="2b0318e0-5507-4d41-96ed-c005bf227d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Klassifizierung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rodukt" minOccurs="0"/>
                <xsd:element ref="ns2:Favorit" minOccurs="0"/>
                <xsd:element ref="ns2:Ort" minOccurs="0"/>
                <xsd:element ref="ns2:Bild_x0020_ID" minOccurs="0"/>
                <xsd:element ref="ns2:FavoritPrint" minOccurs="0"/>
                <xsd:element ref="ns2:Entscheidung" minOccurs="0"/>
                <xsd:element ref="ns2:Datum" minOccurs="0"/>
                <xsd:element ref="ns2:MediaServiceObjectDetectorVersions" minOccurs="0"/>
                <xsd:element ref="ns2:MediaServiceSearchProperties" minOccurs="0"/>
                <xsd:element ref="ns2:https_x003a__x002f__x002f_forms_x002e_office_x002e_com_x002f_Pages_x002f_DesignPageV2_x002e_aspx_x003f_subpage_x003d_designFormId_x003d_uWg86zUJRkCFUIvKpBZ_x002d_LqZw_53aDRNOsp9DifYwn9dUMjgxTTJKNlYwUEk4UDRGSzhHVVZHNzEzNyQlQCN0PWcuToken_x003d_e1274b5ef1134b0fab654d4eb2128f6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8af38-8017-4f71-8074-7321a93d2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lassifizierung" ma:index="20" nillable="true" ma:displayName="Klassifizierung" ma:description="Dokumente, die nicht vom AIP Prozess klassifiziert wurden." ma:format="Dropdown" ma:internalName="Klassifizierung">
      <xsd:simpleType>
        <xsd:restriction base="dms:Choice">
          <xsd:enumeration value="Öffentlich"/>
          <xsd:enumeration value="Intern"/>
          <xsd:enumeration value="Vertraulich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29e4e11c-8fc3-4e54-b6fb-0e9031a96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odukt" ma:index="25" nillable="true" ma:displayName="Produkt" ma:format="Dropdown" ma:internalName="Produkt">
      <xsd:simpleType>
        <xsd:restriction base="dms:Choice">
          <xsd:enumeration value="Transportversicherung"/>
          <xsd:enumeration value="Cyberrisiken"/>
          <xsd:enumeration value="Fondskonto"/>
          <xsd:enumeration value="Obligationenfonds"/>
          <xsd:enumeration value="BaloiseCombi Haushalt"/>
          <xsd:enumeration value="BaloiseCombi Wertsache"/>
          <xsd:enumeration value="Betriebs-Haftpflichtversicherung KMU"/>
          <xsd:enumeration value="Vermögensberatung"/>
          <xsd:enumeration value="Baloise Plus"/>
          <xsd:enumeration value="Motorrad/Rollerversicherung"/>
          <xsd:enumeration value="Rechtsschutzversicherung"/>
          <xsd:enumeration value="Reiseversicherung"/>
          <xsd:enumeration value="Wohnen &amp; Recht (Website)"/>
          <xsd:enumeration value="Haushaltsversicherung"/>
          <xsd:enumeration value="Haushaltsversicherung YounGo"/>
          <xsd:enumeration value="Hausratkasko"/>
          <xsd:enumeration value="Haftpflicht"/>
          <xsd:enumeration value="Wertsachen und Elektronik"/>
          <xsd:enumeration value="Einzelgegenstände vom Handy bis zum Laptop"/>
          <xsd:enumeration value="Handy"/>
          <xsd:enumeration value="Laptop"/>
          <xsd:enumeration value="Tablet"/>
          <xsd:enumeration value="Wertsachen"/>
          <xsd:enumeration value="Cyber-Versicherung"/>
          <xsd:enumeration value="Rechtsschutz"/>
          <xsd:enumeration value="Wohneigentum (Website)"/>
          <xsd:enumeration value="Gebäudeversicherung"/>
          <xsd:enumeration value="Bauversicherung"/>
          <xsd:enumeration value="Fahrzeuge (Website)"/>
          <xsd:enumeration value="Autoversicherung"/>
          <xsd:enumeration value="Autoversicherung YounGo"/>
          <xsd:enumeration value="E-Auto"/>
          <xsd:enumeration value="Lieferwagen"/>
          <xsd:enumeration value="Wohnmobil und Wohnwagen"/>
          <xsd:enumeration value="Oldtimer"/>
          <xsd:enumeration value="Motorrad"/>
          <xsd:enumeration value="Motorrad &amp; Roller YounGo"/>
          <xsd:enumeration value="Velo"/>
          <xsd:enumeration value="E-Bike"/>
          <xsd:enumeration value="Boot"/>
          <xsd:enumeration value="Reisen &amp; Ferien (Website)"/>
          <xsd:enumeration value="Reiseversicherung"/>
          <xsd:enumeration value="Ferienversicherung"/>
          <xsd:enumeration value="Mietwagen"/>
          <xsd:enumeration value="Gepäck"/>
          <xsd:enumeration value="Annullierungskosten"/>
          <xsd:enumeration value="Personen (Website)"/>
          <xsd:enumeration value="Lebensversicherung"/>
          <xsd:enumeration value="Life Coach"/>
          <xsd:enumeration value="Baloise Safe Plan"/>
          <xsd:enumeration value="Baloise Safe Plan Kids"/>
          <xsd:enumeration value="Baloise Fondsplan"/>
          <xsd:enumeration value="Baloise Safe Invest"/>
          <xsd:enumeration value="Erwerbungsunfähigkeitsversicherung"/>
          <xsd:enumeration value="Todessfallrisikoversicherung"/>
          <xsd:enumeration value="Einzel-Unfallversicherung"/>
          <xsd:enumeration value="Einzel-Krankentaggeldversicherung"/>
          <xsd:enumeration value="Unfallversicherung für Hausangestellte"/>
          <xsd:enumeration value="Sparen und Zahlen (Website)"/>
          <xsd:enumeration value="Konten (Website)"/>
          <xsd:enumeration value="Bankpakete (Website)"/>
          <xsd:enumeration value="Bankpaket YounGo"/>
          <xsd:enumeration value="Easy"/>
          <xsd:enumeration value="Easy Plus"/>
          <xsd:enumeration value="Mieterauktion"/>
          <xsd:enumeration value="Sparen"/>
          <xsd:enumeration value="Konto-Sparen-Profit"/>
          <xsd:enumeration value="Konto-Sparen-Comfort"/>
          <xsd:enumeration value="Konto-Sparen-Bonus"/>
          <xsd:enumeration value="Kontokorrent"/>
          <xsd:enumeration value="Baloise Life Plus"/>
          <xsd:enumeration value="Konto online eröffnen"/>
          <xsd:enumeration value="Karten"/>
          <xsd:enumeration value="Visa Debit"/>
          <xsd:enumeration value="Visa Debit FAQ"/>
          <xsd:enumeration value="Kundenkarte"/>
          <xsd:enumeration value="Kreditkarte"/>
          <xsd:enumeration value="Prepaidkarte"/>
          <xsd:enumeration value="Reisezahlungsmittel"/>
          <xsd:enumeration value="Fremdwährung"/>
          <xsd:enumeration value="Swiss Bankers Travel"/>
          <xsd:enumeration value="Finanzieren (Website)"/>
          <xsd:enumeration value="Hypothek"/>
          <xsd:enumeration value="Erste Schritte zum Wohneigentum"/>
          <xsd:enumeration value="Online Hypothek"/>
          <xsd:enumeration value="Online Hypothek Promocode"/>
          <xsd:enumeration value="Festhypothek"/>
          <xsd:enumeration value="Baloise SARON Hypothek"/>
          <xsd:enumeration value="Variable Hypothek"/>
          <xsd:enumeration value="Hypothek Time Fix"/>
          <xsd:enumeration value="Modul Hypothek"/>
          <xsd:enumeration value="Zinsrabatte für den Hypothekenwechsel"/>
          <xsd:enumeration value="Zinsrabatte auf Festhypothek für Paare"/>
          <xsd:enumeration value="Zinsrabatt auf Festhypothek für Familien"/>
          <xsd:enumeration value="Baukredit"/>
          <xsd:enumeration value="Privatkredit"/>
          <xsd:enumeration value="Services (Website)"/>
          <xsd:enumeration value="E-Banking"/>
          <xsd:enumeration value="baloise e-banking"/>
          <xsd:enumeration value="nutzungsbedingunen"/>
          <xsd:enumeration value="sicherheit"/>
          <xsd:enumeration value="logout"/>
          <xsd:enumeration value="faq"/>
          <xsd:enumeration value="baloise mobile banking"/>
          <xsd:enumeration value="zahlungen"/>
          <xsd:enumeration value="Mobile Payment"/>
          <xsd:enumeration value="apple pay"/>
          <xsd:enumeration value="garmin pay"/>
          <xsd:enumeration value="fitbit pay"/>
          <xsd:enumeration value="google pay"/>
          <xsd:enumeration value="samsung pay"/>
          <xsd:enumeration value="twint"/>
          <xsd:enumeration value="Anlegen (Website)"/>
          <xsd:enumeration value="Zielbasiertes Anlegen"/>
          <xsd:enumeration value="Vermögensverwaltung"/>
          <xsd:enumeration value="Anlegen mit Berater"/>
          <xsd:enumeration value="Anlegen ohne Berater (Self Trade)"/>
          <xsd:enumeration value="Anlagefonds"/>
          <xsd:enumeration value="Fondskonto"/>
          <xsd:enumeration value="Obligationenfonds"/>
          <xsd:enumeration value="Aktienfonds"/>
          <xsd:enumeration value="Strategiefonds"/>
          <xsd:enumeration value="Systematic Fonds"/>
          <xsd:enumeration value="Themenfonds"/>
          <xsd:enumeration value="Immobilienfonds"/>
          <xsd:enumeration value="Festgeld"/>
          <xsd:enumeration value="Kassenobligationen"/>
          <xsd:enumeration value="Altersvorsorge"/>
          <xsd:enumeration value="Pensionsplanung"/>
          <xsd:enumeration value="Pensionsplanungsevents"/>
          <xsd:enumeration value="Finanzplanung"/>
          <xsd:enumeration value="INVEST Sparen 3 - Säule 3a"/>
          <xsd:enumeration value="Freizügigkeitskonto"/>
          <xsd:enumeration value="Renten- und Auszahlungspläne"/>
          <xsd:enumeration value="Rentsafe-time-alternative"/>
          <xsd:enumeration value="Leibrente"/>
          <xsd:enumeration value="Vorsorgelösungen"/>
          <xsd:enumeration value="Anlagelösungen in kombination mit einer Lebensversicherung"/>
          <xsd:enumeration value="Vorsorgeloesung in kombination mit dem vorsorgekonto 3a"/>
          <xsd:enumeration value="BVG Mix 15 Plus"/>
          <xsd:enumeration value="BVG Mix 25 Plus"/>
          <xsd:enumeration value="BVG Mix 40 Plus"/>
          <xsd:enumeration value="BVG Mix Dynamic Allocation"/>
          <xsd:enumeration value="BVG Mix Dynamic Allocation 0-80"/>
          <xsd:enumeration value="Aktien Global 0-100"/>
          <xsd:enumeration value="Börse &amp; Anlageempfehlungen"/>
          <xsd:enumeration value="Ratgeber"/>
          <xsd:enumeration value="Fondswissen"/>
          <xsd:enumeration value="Warum Anlagefonds"/>
          <xsd:enumeration value="Persönliche Anlagestrategie"/>
          <xsd:enumeration value="Zeitpunkt der Vorsorge"/>
          <xsd:enumeration value="Fonds in der Vorsorge"/>
          <xsd:enumeration value="Pensionierung planen"/>
          <xsd:enumeration value="Finanzen im Griff, Lebenstraum in Sicht"/>
          <xsd:enumeration value="Familie richtig absichern"/>
          <xsd:enumeration value="Risiken absichern, Familie schützen"/>
          <xsd:enumeration value="Schon vorgesorgt?"/>
          <xsd:enumeration value="Steuern sparen"/>
          <xsd:enumeration value="Nachlass regeln"/>
          <xsd:enumeration value="Sorglos in die Pensionierung"/>
          <xsd:enumeration value="Für jede Lebenssituation die richtige Vorsorge"/>
          <xsd:enumeration value="Angebot (Insti)"/>
          <xsd:enumeration value="für Pensionskassen (Insti)"/>
          <xsd:enumeration value="für Vermögensverwalter (Insti)"/>
          <xsd:enumeration value="für Banken (Insti)"/>
          <xsd:enumeration value="für Versicherungen (Insti)"/>
          <xsd:enumeration value="für weitere Institutionelle Kunden (Insti)"/>
          <xsd:enumeration value="Anlagelösungen (Insti)"/>
          <xsd:enumeration value="Aktien (Insti)"/>
          <xsd:enumeration value="Obligationen (Insti)"/>
          <xsd:enumeration value="Multi Assets (Insti)"/>
          <xsd:enumeration value="Alternative Anlagen (Insti)"/>
          <xsd:enumeration value="Immobilienfonds (Insti)"/>
          <xsd:enumeration value="Rückversicherung für Pensionskassen (Insti)"/>
          <xsd:enumeration value="ALM (Dienstleistungsangebot) (Insti)"/>
          <xsd:enumeration value="Blog (Insti)"/>
          <xsd:enumeration value="Oldtimer"/>
        </xsd:restriction>
      </xsd:simpleType>
    </xsd:element>
    <xsd:element name="Favorit" ma:index="26" nillable="true" ma:displayName="Favorit" ma:format="Dropdown" ma:internalName="Favorit">
      <xsd:simpleType>
        <xsd:restriction base="dms:Choice">
          <xsd:enumeration value="1. Wahl"/>
          <xsd:enumeration value="2. Wahl"/>
          <xsd:enumeration value="3. Wahl"/>
          <xsd:enumeration value="No Go"/>
        </xsd:restriction>
      </xsd:simpleType>
    </xsd:element>
    <xsd:element name="Ort" ma:index="27" nillable="true" ma:displayName="Ort" ma:format="Dropdown" ma:internalName="Ort">
      <xsd:simpleType>
        <xsd:restriction base="dms:Choice">
          <xsd:enumeration value="Brandhub"/>
          <xsd:enumeration value="Getty"/>
          <xsd:enumeration value="Website/Triboni"/>
          <xsd:enumeration value="Adobe Stock"/>
          <xsd:enumeration value="Sonstige"/>
        </xsd:restriction>
      </xsd:simpleType>
    </xsd:element>
    <xsd:element name="Bild_x0020_ID" ma:index="28" nillable="true" ma:displayName="Bild ID" ma:internalName="Bild_x0020_ID">
      <xsd:simpleType>
        <xsd:restriction base="dms:Text">
          <xsd:maxLength value="255"/>
        </xsd:restriction>
      </xsd:simpleType>
    </xsd:element>
    <xsd:element name="FavoritPrint" ma:index="29" nillable="true" ma:displayName="Favorit Print" ma:format="Dropdown" ma:internalName="FavoritPrint">
      <xsd:simpleType>
        <xsd:restriction base="dms:Choice">
          <xsd:enumeration value="1. Wahl"/>
          <xsd:enumeration value="2. Wahl"/>
          <xsd:enumeration value="3. Wahl"/>
          <xsd:enumeration value="No Go"/>
        </xsd:restriction>
      </xsd:simpleType>
    </xsd:element>
    <xsd:element name="Entscheidung" ma:index="30" nillable="true" ma:displayName="Entscheidung" ma:format="Dropdown" ma:internalName="Entscheidung">
      <xsd:simpleType>
        <xsd:restriction base="dms:Choice">
          <xsd:enumeration value="Keyvisual"/>
          <xsd:enumeration value="2. Wahl"/>
          <xsd:enumeration value="3. Wahl"/>
          <xsd:enumeration value="No Go"/>
        </xsd:restriction>
      </xsd:simpleType>
    </xsd:element>
    <xsd:element name="Datum" ma:index="31" nillable="true" ma:displayName="Datum" ma:format="DateOnly" ma:internalName="Datum">
      <xsd:simpleType>
        <xsd:restriction base="dms:DateTime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ttps_x003a__x002f__x002f_forms_x002e_office_x002e_com_x002f_Pages_x002f_DesignPageV2_x002e_aspx_x003f_subpage_x003d_designFormId_x003d_uWg86zUJRkCFUIvKpBZ_x002d_LqZw_53aDRNOsp9DifYwn9dUMjgxTTJKNlYwUEk4UDRGSzhHVVZHNzEzNyQlQCN0PWcuToken_x003d_e1274b5ef1134b0fab654d4eb2128f60" ma:index="34" nillable="true" ma:displayName="https://forms.office.com/Pages/DesignPageV2.aspx?subpage=design&amp;FormId=uWg86zUJRkCFUIvKpBZ-LqZw_53aDRNOsp9DifYwn9dUMjgxTTJKNlYwUEk4UDRGSzhHVVZHNzEzNyQlQCN0PWcu&amp;Token=e1274b5ef1134b0fab654d4eb2128f60" ma:format="Dropdown" ma:internalName="https_x003a__x002f__x002f_forms_x002e_office_x002e_com_x002f_Pages_x002f_DesignPageV2_x002e_aspx_x003f_subpage_x003d_designFormId_x003d_uWg86zUJRkCFUIvKpBZ_x002d_LqZw_53aDRNOsp9DifYwn9dUMjgxTTJKNlYwUEk4UDRGSzhHVVZHNzEzNyQlQCN0PWcuToken_x003d_e1274b5ef1134b0fab654d4eb2128f6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18e0-5507-4d41-96ed-c005bf227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034a7db-2fec-4b7e-9115-b1549e680866}" ma:internalName="TaxCatchAll" ma:showField="CatchAllData" ma:web="2b0318e0-5507-4d41-96ed-c005bf227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22563B-06F9-49C0-B29D-1DD125EE9127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93017314-53a7-4cc4-bf3f-f646d309b194"/>
    <ds:schemaRef ds:uri="http://purl.org/dc/terms/"/>
    <ds:schemaRef ds:uri="http://schemas.openxmlformats.org/package/2006/metadata/core-properties"/>
    <ds:schemaRef ds:uri="6f92f31a-5a91-4846-b2e0-a410a516193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5E8221-6954-4E73-A1E9-B8CB6BD3B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A30BE-3157-446B-B92D-0B436A768842}"/>
</file>

<file path=docMetadata/LabelInfo.xml><?xml version="1.0" encoding="utf-8"?>
<clbl:labelList xmlns:clbl="http://schemas.microsoft.com/office/2020/mipLabelMetadata">
  <clbl:label id="{378055ef-7607-46e5-9564-5469035a1b2e}" enabled="1" method="Standard" siteId="{eb3c68b9-0935-4046-8550-8bcaa4167e2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676</Words>
  <Application>Microsoft Office PowerPoint</Application>
  <PresentationFormat>Breitbild</PresentationFormat>
  <Paragraphs>83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Frutiger 55 Roman</vt:lpstr>
      <vt:lpstr>Symbol</vt:lpstr>
      <vt:lpstr>Times New Roman</vt:lpstr>
      <vt:lpstr>Wingdings</vt:lpstr>
      <vt:lpstr>Office</vt:lpstr>
      <vt:lpstr>Benutzerdefiniertes Design</vt:lpstr>
      <vt:lpstr>Private Equity: Ja – Heimatschutz: Nein!</vt:lpstr>
      <vt:lpstr>Private Equity – Investment Universe</vt:lpstr>
      <vt:lpstr>Die "Gatekeeper" der PK Private Equity Portfolios </vt:lpstr>
      <vt:lpstr>Schweizer Risikokapital im internationalen Vergleich</vt:lpstr>
      <vt:lpstr>Private Equity – Ein PK Portfolio…. (Guess the Pensionskasse )</vt:lpstr>
      <vt:lpstr>Private Equity – Lessons learnt seit 1999</vt:lpstr>
      <vt:lpstr>Private Equity aus Optik der CH Pensionskassen</vt:lpstr>
      <vt:lpstr>Gedanken und Thesen zu PK &amp; Risikokapital CH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AVADIS VORSORGE AG</dc:title>
  <dc:creator>Zoë Maire</dc:creator>
  <cp:lastModifiedBy>Odermatt, Barbara</cp:lastModifiedBy>
  <cp:revision>219</cp:revision>
  <cp:lastPrinted>2022-12-05T15:38:39Z</cp:lastPrinted>
  <dcterms:created xsi:type="dcterms:W3CDTF">2021-11-16T11:41:48Z</dcterms:created>
  <dcterms:modified xsi:type="dcterms:W3CDTF">2024-01-17T14:44:26Z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0x01010015173B069A96C149BBC3B017ED4235D6</vt:lpwstr>
  </property>
  <property fmtid="{D5CDD505-2E9C-101B-9397-08002B2CF9AE}" pid="3" name="MediaServiceImageTags">
    <vt:lpwstr/>
  </property>
</Properties>
</file>